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359" r:id="rId9"/>
    <p:sldId id="362" r:id="rId10"/>
    <p:sldId id="259" r:id="rId11"/>
    <p:sldId id="356" r:id="rId12"/>
    <p:sldId id="260" r:id="rId13"/>
    <p:sldId id="262" r:id="rId14"/>
    <p:sldId id="309" r:id="rId15"/>
    <p:sldId id="261" r:id="rId16"/>
    <p:sldId id="354" r:id="rId17"/>
    <p:sldId id="263" r:id="rId18"/>
    <p:sldId id="324" r:id="rId19"/>
    <p:sldId id="264" r:id="rId20"/>
    <p:sldId id="355" r:id="rId21"/>
    <p:sldId id="315" r:id="rId22"/>
    <p:sldId id="316" r:id="rId23"/>
    <p:sldId id="317" r:id="rId24"/>
    <p:sldId id="318" r:id="rId25"/>
    <p:sldId id="319" r:id="rId26"/>
    <p:sldId id="321" r:id="rId27"/>
    <p:sldId id="320" r:id="rId28"/>
    <p:sldId id="322" r:id="rId29"/>
    <p:sldId id="265" r:id="rId30"/>
    <p:sldId id="310" r:id="rId31"/>
    <p:sldId id="311" r:id="rId32"/>
    <p:sldId id="266" r:id="rId33"/>
    <p:sldId id="314" r:id="rId34"/>
    <p:sldId id="323" r:id="rId35"/>
    <p:sldId id="313" r:id="rId36"/>
    <p:sldId id="312" r:id="rId37"/>
    <p:sldId id="268" r:id="rId38"/>
    <p:sldId id="274" r:id="rId39"/>
    <p:sldId id="338" r:id="rId40"/>
    <p:sldId id="275" r:id="rId41"/>
    <p:sldId id="329" r:id="rId42"/>
    <p:sldId id="330" r:id="rId43"/>
    <p:sldId id="331" r:id="rId44"/>
    <p:sldId id="332" r:id="rId45"/>
    <p:sldId id="333" r:id="rId46"/>
    <p:sldId id="361" r:id="rId47"/>
    <p:sldId id="334" r:id="rId48"/>
    <p:sldId id="335" r:id="rId49"/>
    <p:sldId id="336" r:id="rId50"/>
    <p:sldId id="337" r:id="rId51"/>
    <p:sldId id="295" r:id="rId52"/>
    <p:sldId id="296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8" r:id="rId61"/>
    <p:sldId id="349" r:id="rId62"/>
    <p:sldId id="350" r:id="rId63"/>
    <p:sldId id="351" r:id="rId64"/>
    <p:sldId id="352" r:id="rId65"/>
    <p:sldId id="357" r:id="rId66"/>
    <p:sldId id="358" r:id="rId67"/>
    <p:sldId id="302" r:id="rId68"/>
    <p:sldId id="304" r:id="rId69"/>
    <p:sldId id="305" r:id="rId70"/>
    <p:sldId id="307" r:id="rId71"/>
    <p:sldId id="346" r:id="rId72"/>
    <p:sldId id="347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F2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11"/>
    <p:restoredTop sz="89653"/>
  </p:normalViewPr>
  <p:slideViewPr>
    <p:cSldViewPr snapToGrid="0">
      <p:cViewPr varScale="1">
        <p:scale>
          <a:sx n="76" d="100"/>
          <a:sy n="76" d="100"/>
        </p:scale>
        <p:origin x="200" y="1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815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883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7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8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6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61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102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722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08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261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93000">
              <a:srgbClr val="D9E2F3"/>
            </a:gs>
            <a:gs pos="68000">
              <a:srgbClr val="E9EEF8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56194"/>
            <a:ext cx="8520600" cy="660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Visualizing Uncertainty with Chromatic Aberration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52397" y="1038240"/>
            <a:ext cx="2239206" cy="417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err="1"/>
              <a:t>MCSc</a:t>
            </a:r>
            <a:r>
              <a:rPr lang="en" sz="1400" dirty="0"/>
              <a:t> Thesis </a:t>
            </a:r>
            <a:r>
              <a:rPr lang="en" sz="1400" dirty="0" err="1"/>
              <a:t>Defence</a:t>
            </a:r>
            <a:endParaRPr sz="14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6429727" y="2258897"/>
            <a:ext cx="2647161" cy="76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Md Rashidul Islam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10 May 2022</a:t>
            </a:r>
            <a:endParaRPr sz="18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7" y="225049"/>
            <a:ext cx="1699992" cy="4179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107A09-F956-363E-B9FA-90FE75D3859F}"/>
              </a:ext>
            </a:extLst>
          </p:cNvPr>
          <p:cNvSpPr txBox="1"/>
          <p:nvPr/>
        </p:nvSpPr>
        <p:spPr>
          <a:xfrm>
            <a:off x="528506" y="3748900"/>
            <a:ext cx="28216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" dirty="0"/>
              <a:t>Dr. Stephen Brooks (Supervisor) 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Fernando </a:t>
            </a:r>
            <a:r>
              <a:rPr lang="en-CA" dirty="0" err="1"/>
              <a:t>Paulovich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</a:t>
            </a:r>
            <a:r>
              <a:rPr lang="en-CA" dirty="0"/>
              <a:t>Joseph Malloch</a:t>
            </a:r>
            <a:r>
              <a:rPr lang="en" dirty="0"/>
              <a:t> (Reader)</a:t>
            </a:r>
          </a:p>
          <a:p>
            <a:pPr lvl="0"/>
            <a:r>
              <a:rPr lang="en" dirty="0"/>
              <a:t>Dr. Dirk Arnold (Chair)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434E2-2D3E-B2DC-78ED-7F3EF2CF138F}"/>
              </a:ext>
            </a:extLst>
          </p:cNvPr>
          <p:cNvSpPr txBox="1"/>
          <p:nvPr/>
        </p:nvSpPr>
        <p:spPr>
          <a:xfrm>
            <a:off x="528506" y="3363985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Examining Committee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rgbClr val="D9E2F3">
                <a:lumMod val="84000"/>
                <a:lumOff val="16000"/>
              </a:srgbClr>
            </a:gs>
            <a:gs pos="68000">
              <a:srgbClr val="E9EEF8"/>
            </a:gs>
            <a:gs pos="0">
              <a:schemeClr val="accent1">
                <a:lumMod val="5000"/>
                <a:lumOff val="95000"/>
              </a:schemeClr>
            </a:gs>
            <a:gs pos="94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156374"/>
            <a:ext cx="5016050" cy="2578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65493" y="1124180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Data Generation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Chromatic Abberation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262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−√3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05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9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534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670558" y="982889"/>
            <a:ext cx="29696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Background</a:t>
            </a:r>
            <a:endParaRPr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 dirty="0">
                <a:solidFill>
                  <a:schemeClr val="tx1"/>
                </a:solidFill>
              </a:rPr>
              <a:t>Prior Work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Data Generation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chemeClr val="tx1"/>
                </a:solidFill>
              </a:rPr>
              <a:t>Chromatic Aberration</a:t>
            </a:r>
          </a:p>
          <a:p>
            <a:pPr>
              <a:lnSpc>
                <a:spcPct val="200000"/>
              </a:lnSpc>
            </a:pPr>
            <a:r>
              <a:rPr lang="en-CA" dirty="0">
                <a:solidFill>
                  <a:schemeClr val="tx1"/>
                </a:solidFill>
              </a:rPr>
              <a:t>Exploratory Designs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63;p14">
            <a:extLst>
              <a:ext uri="{FF2B5EF4-FFF2-40B4-BE49-F238E27FC236}">
                <a16:creationId xmlns:a16="http://schemas.microsoft.com/office/drawing/2014/main" id="{81E29E72-C203-B2ED-0D55-2B11EB8E26CC}"/>
              </a:ext>
            </a:extLst>
          </p:cNvPr>
          <p:cNvSpPr txBox="1">
            <a:spLocks/>
          </p:cNvSpPr>
          <p:nvPr/>
        </p:nvSpPr>
        <p:spPr>
          <a:xfrm>
            <a:off x="3775163" y="1017725"/>
            <a:ext cx="2747557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CA" dirty="0"/>
              <a:t>User Study Design</a:t>
            </a:r>
          </a:p>
          <a:p>
            <a:pPr>
              <a:lnSpc>
                <a:spcPct val="200000"/>
              </a:lnSpc>
            </a:pPr>
            <a:r>
              <a:rPr lang="en-CA" dirty="0"/>
              <a:t>Quantitative Test</a:t>
            </a:r>
          </a:p>
          <a:p>
            <a:pPr>
              <a:lnSpc>
                <a:spcPct val="200000"/>
              </a:lnSpc>
            </a:pPr>
            <a:r>
              <a:rPr lang="en-CA" dirty="0"/>
              <a:t>Conclusion</a:t>
            </a:r>
          </a:p>
          <a:p>
            <a:pPr>
              <a:lnSpc>
                <a:spcPct val="200000"/>
              </a:lnSpc>
            </a:pPr>
            <a:r>
              <a:rPr lang="en-CA" dirty="0"/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Exploratory Designs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87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countries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415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97" y="117041"/>
            <a:ext cx="5808960" cy="493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4CD5C9-2C1A-0909-EACD-146325244DE5}"/>
              </a:ext>
            </a:extLst>
          </p:cNvPr>
          <p:cNvSpPr txBox="1"/>
          <p:nvPr/>
        </p:nvSpPr>
        <p:spPr>
          <a:xfrm>
            <a:off x="397106" y="2319386"/>
            <a:ext cx="237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200" dirty="0"/>
              <a:t>Each column represents an uncertainty in the range 1-9</a:t>
            </a:r>
          </a:p>
        </p:txBody>
      </p:sp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5" y="1547225"/>
            <a:ext cx="2947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935" y="0"/>
            <a:ext cx="4936838" cy="510674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58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2265581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2249000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4063635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B9490-16F6-22D2-9B9D-B9325009E2C0}"/>
              </a:ext>
            </a:extLst>
          </p:cNvPr>
          <p:cNvSpPr txBox="1"/>
          <p:nvPr/>
        </p:nvSpPr>
        <p:spPr>
          <a:xfrm>
            <a:off x="709127" y="1226997"/>
            <a:ext cx="460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balance learning effect of within-subject design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17D3E4D-6145-CEC6-5E45-5BD84358F87E}"/>
              </a:ext>
            </a:extLst>
          </p:cNvPr>
          <p:cNvSpPr/>
          <p:nvPr/>
        </p:nvSpPr>
        <p:spPr>
          <a:xfrm>
            <a:off x="1399592" y="2332653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0F7D0F-B16F-E33E-E140-1CC46CF1907F}"/>
              </a:ext>
            </a:extLst>
          </p:cNvPr>
          <p:cNvSpPr/>
          <p:nvPr/>
        </p:nvSpPr>
        <p:spPr>
          <a:xfrm>
            <a:off x="2654646" y="3184297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548332-4C36-DA78-5F77-E7283CCE499B}"/>
              </a:ext>
            </a:extLst>
          </p:cNvPr>
          <p:cNvSpPr/>
          <p:nvPr/>
        </p:nvSpPr>
        <p:spPr>
          <a:xfrm>
            <a:off x="2027120" y="3619084"/>
            <a:ext cx="382555" cy="3638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D533D-A2F1-78E1-6D94-0D87C8ABFD50}"/>
              </a:ext>
            </a:extLst>
          </p:cNvPr>
          <p:cNvSpPr txBox="1"/>
          <p:nvPr/>
        </p:nvSpPr>
        <p:spPr>
          <a:xfrm>
            <a:off x="732540" y="1572512"/>
            <a:ext cx="460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Marked Bs has higher learning tendency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</a:t>
            </a:r>
            <a:r>
              <a:rPr lang="en-CA" dirty="0">
                <a:solidFill>
                  <a:schemeClr val="tx1"/>
                </a:solidFill>
              </a:rPr>
              <a:t>the</a:t>
            </a:r>
            <a:r>
              <a:rPr lang="en-CA" dirty="0"/>
              <a:t>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17545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of Questions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487680" y="876301"/>
            <a:ext cx="667512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Single Variable and Single Answer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Single Variable and All Answer</a:t>
            </a:r>
            <a:br>
              <a:rPr lang="en-US" sz="2000" dirty="0"/>
            </a:b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US" sz="2000" dirty="0"/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Ø"/>
            </a:pPr>
            <a:r>
              <a:rPr lang="en-US" sz="2000" dirty="0"/>
              <a:t>Double Variables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D5BE6B3-38EF-0629-C78F-71F4DC57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2428942"/>
            <a:ext cx="5731510" cy="94488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7E329-C3BE-BE73-07C3-545C41E25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1328238"/>
            <a:ext cx="5731510" cy="424180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35831-3918-C4CF-4D8E-1CD00FCE8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4050346"/>
            <a:ext cx="5731510" cy="433705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78284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072159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itchFamily="2" charset="2"/>
              <a:buChar char="Ø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CA" sz="1200" b="1" dirty="0"/>
              <a:t>Conclusion</a:t>
            </a:r>
            <a:r>
              <a:rPr lang="en-CA" sz="1200" dirty="0"/>
              <a:t>:   null hypothesis Ho is rejected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05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0" y="2118093"/>
            <a:ext cx="3128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Conclustions and Future Work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5195980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44726" y="2447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Contributions of Thesis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96856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Implemented a new technique to represent uncertainties with three chromatic overlapping circles by using color blending in web platform.</a:t>
            </a:r>
            <a:br>
              <a:rPr lang="en-CA" dirty="0">
                <a:solidFill>
                  <a:schemeClr val="tx1"/>
                </a:solidFill>
              </a:rPr>
            </a:br>
            <a:endParaRPr lang="en-CA" dirty="0">
              <a:solidFill>
                <a:schemeClr val="tx1"/>
              </a:solidFill>
            </a:endParaRPr>
          </a:p>
          <a:p>
            <a:pPr lvl="0">
              <a:lnSpc>
                <a:spcPct val="100000"/>
              </a:lnSpc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The CA approach uncertainty representation outperforms an state-of-the-art mechanism VSUP.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lang="en-CA" dirty="0">
              <a:solidFill>
                <a:schemeClr val="tx1"/>
              </a:solidFill>
            </a:endParaRP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Applied CA on some real life charts like World Map, Bubble chart, Stream</a:t>
            </a:r>
            <a:br>
              <a:rPr lang="en-CA" dirty="0">
                <a:solidFill>
                  <a:schemeClr val="tx1"/>
                </a:solidFill>
              </a:rPr>
            </a:br>
            <a:r>
              <a:rPr lang="en-CA" dirty="0">
                <a:solidFill>
                  <a:schemeClr val="tx1"/>
                </a:solidFill>
              </a:rPr>
              <a:t>Graph, Star-fish Layout, etc.</a:t>
            </a: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Prepared a journal and planning to submit for publication in ACM.</a:t>
            </a:r>
            <a:endParaRPr lang="en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3996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User performance and perception for CA statistically surpasses VSUP.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>
              <a:solidFill>
                <a:schemeClr val="tx1"/>
              </a:solidFill>
            </a:endParaRP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>
              <a:solidFill>
                <a:schemeClr val="tx1"/>
              </a:solidFill>
            </a:endParaRPr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A further study could be conducted with more levels uncertainties for instance, with 8 levels instead of 4 levels of uncertainties.</a:t>
            </a:r>
            <a:endParaRPr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lvl="0" algn="l" rtl="0"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en" dirty="0">
                <a:solidFill>
                  <a:schemeClr val="tx1"/>
                </a:solidFill>
              </a:rPr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  <a:buFont typeface="Wingdings" pitchFamily="2" charset="2"/>
              <a:buChar char="Ø"/>
            </a:pPr>
            <a:r>
              <a:rPr lang="en-CA" dirty="0">
                <a:solidFill>
                  <a:schemeClr val="tx1"/>
                </a:solidFill>
              </a:rPr>
              <a:t>Other future work may refine and expand upon some of our other experimental designs such as Starfish layout streamgraph.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Prior Work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Michael </a:t>
            </a:r>
            <a:r>
              <a:rPr lang="en-CA" sz="1400" dirty="0" err="1">
                <a:solidFill>
                  <a:schemeClr val="tx1"/>
                </a:solidFill>
              </a:rPr>
              <a:t>Correll</a:t>
            </a:r>
            <a:r>
              <a:rPr lang="en-CA" sz="1400" dirty="0">
                <a:solidFill>
                  <a:schemeClr val="tx1"/>
                </a:solidFill>
              </a:rPr>
              <a:t>, Dominik Moritz, Jeffrey </a:t>
            </a:r>
            <a:r>
              <a:rPr lang="en-CA" sz="1400" dirty="0" err="1">
                <a:solidFill>
                  <a:schemeClr val="tx1"/>
                </a:solidFill>
              </a:rPr>
              <a:t>Heer</a:t>
            </a:r>
            <a:r>
              <a:rPr lang="en-CA" sz="1400" dirty="0">
                <a:solidFill>
                  <a:schemeClr val="tx1"/>
                </a:solidFill>
              </a:rPr>
              <a:t>. Value-Suppressing Uncertainty Palettes</a:t>
            </a:r>
            <a:r>
              <a:rPr lang="en-GB" sz="1400" dirty="0">
                <a:solidFill>
                  <a:schemeClr val="tx1"/>
                </a:solidFill>
              </a:rPr>
              <a:t>. </a:t>
            </a:r>
            <a:r>
              <a:rPr lang="en-CA" sz="1400" dirty="0">
                <a:solidFill>
                  <a:schemeClr val="tx1"/>
                </a:solidFill>
              </a:rPr>
              <a:t>Proceedings of the 2018 CHI Conference on Human Factors in Computing Systems. April 2018. Paper No.: 642 Pages 1–11</a:t>
            </a:r>
            <a:r>
              <a:rPr lang="en" sz="1400" dirty="0">
                <a:solidFill>
                  <a:schemeClr val="tx1"/>
                </a:solidFill>
              </a:rPr>
              <a:t>.</a:t>
            </a:r>
            <a:endParaRPr sz="1400" dirty="0">
              <a:solidFill>
                <a:schemeClr val="tx1"/>
              </a:solidFill>
            </a:endParaRP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>
                <a:solidFill>
                  <a:schemeClr val="tx1"/>
                </a:solidFill>
              </a:rPr>
              <a:t>Christophorus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Beneditto</a:t>
            </a:r>
            <a:r>
              <a:rPr lang="en-US" sz="1400" dirty="0">
                <a:solidFill>
                  <a:schemeClr val="tx1"/>
                </a:solidFill>
              </a:rPr>
              <a:t>, Aditya </a:t>
            </a:r>
            <a:r>
              <a:rPr lang="en-US" sz="1400" dirty="0" err="1">
                <a:solidFill>
                  <a:schemeClr val="tx1"/>
                </a:solidFill>
              </a:rPr>
              <a:t>Satrio</a:t>
            </a:r>
            <a:r>
              <a:rPr lang="en-US" sz="1400" dirty="0">
                <a:solidFill>
                  <a:schemeClr val="tx1"/>
                </a:solidFill>
              </a:rPr>
              <a:t> et al. Time series analysis and forecasting of coronavirus disease in Indonesia using ARIMA model and PROPHET, https://</a:t>
            </a:r>
            <a:r>
              <a:rPr lang="en-US" sz="1400" dirty="0" err="1">
                <a:solidFill>
                  <a:schemeClr val="tx1"/>
                </a:solidFill>
              </a:rPr>
              <a:t>doi.org</a:t>
            </a:r>
            <a:r>
              <a:rPr lang="en-US" sz="1400" dirty="0">
                <a:solidFill>
                  <a:schemeClr val="tx1"/>
                </a:solidFill>
              </a:rPr>
              <a:t>/10.1016/j.procs.2021.01.036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>
                <a:solidFill>
                  <a:schemeClr val="tx1"/>
                </a:solidFill>
              </a:rPr>
              <a:t>Stéfan</a:t>
            </a:r>
            <a:r>
              <a:rPr lang="en-US" sz="1400" dirty="0">
                <a:solidFill>
                  <a:schemeClr val="tx1"/>
                </a:solidFill>
              </a:rPr>
              <a:t> van der Walt and Nathaniel Smith. 2015. </a:t>
            </a:r>
            <a:r>
              <a:rPr lang="en-US" sz="1400" dirty="0" err="1">
                <a:solidFill>
                  <a:schemeClr val="tx1"/>
                </a:solidFill>
              </a:rPr>
              <a:t>Mpl</a:t>
            </a:r>
            <a:r>
              <a:rPr lang="en-US" sz="1400" dirty="0">
                <a:solidFill>
                  <a:schemeClr val="tx1"/>
                </a:solidFill>
              </a:rPr>
              <a:t> colormaps. https://</a:t>
            </a:r>
            <a:r>
              <a:rPr lang="en-US" sz="1400" dirty="0" err="1">
                <a:solidFill>
                  <a:schemeClr val="tx1"/>
                </a:solidFill>
              </a:rPr>
              <a:t>bids.github.io</a:t>
            </a:r>
            <a:r>
              <a:rPr lang="en-US" sz="1400" dirty="0">
                <a:solidFill>
                  <a:schemeClr val="tx1"/>
                </a:solidFill>
              </a:rPr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Keppel, Geoffrey: Design and Analysis, 3rd Edition. Prentice-Hall.</a:t>
            </a:r>
            <a:endParaRPr lang="en-CA" sz="1400" dirty="0">
              <a:solidFill>
                <a:schemeClr val="tx1"/>
              </a:solidFill>
            </a:endParaRPr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>
                <a:solidFill>
                  <a:schemeClr val="tx1"/>
                </a:solidFill>
              </a:rPr>
              <a:t>Aasim</a:t>
            </a:r>
            <a:r>
              <a:rPr lang="en-CA" sz="1400" dirty="0">
                <a:solidFill>
                  <a:schemeClr val="tx1"/>
                </a:solidFill>
              </a:rPr>
              <a:t> Kamal · Parashar </a:t>
            </a:r>
            <a:r>
              <a:rPr lang="en-CA" sz="1400" dirty="0" err="1">
                <a:solidFill>
                  <a:schemeClr val="tx1"/>
                </a:solidFill>
              </a:rPr>
              <a:t>Dhakal</a:t>
            </a:r>
            <a:r>
              <a:rPr lang="en-CA" sz="1400" dirty="0">
                <a:solidFill>
                  <a:schemeClr val="tx1"/>
                </a:solidFill>
              </a:rPr>
              <a:t>, et al. Recent advances and challenges in uncertainty visualization: a survey. </a:t>
            </a:r>
            <a:r>
              <a:rPr lang="en-GB" sz="1400" dirty="0">
                <a:solidFill>
                  <a:schemeClr val="tx1"/>
                </a:solidFill>
              </a:rPr>
              <a:t>May 2021, Journal of Visualization 24(5):1-30</a:t>
            </a:r>
            <a:r>
              <a:rPr lang="en-CA" sz="1400" dirty="0">
                <a:solidFill>
                  <a:schemeClr val="tx1"/>
                </a:solidFill>
              </a:rPr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Shapiro, S. S.; Wilk, M. B. (1965). "An analysis of variance test for normality (complete samples)". </a:t>
            </a:r>
            <a:r>
              <a:rPr lang="en-US" sz="1400" dirty="0" err="1">
                <a:solidFill>
                  <a:schemeClr val="tx1"/>
                </a:solidFill>
              </a:rPr>
              <a:t>Biometrika</a:t>
            </a:r>
            <a:r>
              <a:rPr lang="en-US" sz="1400" dirty="0">
                <a:solidFill>
                  <a:schemeClr val="tx1"/>
                </a:solidFill>
              </a:rPr>
              <a:t>. 52 (3–4): 591–611</a:t>
            </a:r>
            <a:r>
              <a:rPr lang="en" sz="1400" dirty="0">
                <a:solidFill>
                  <a:schemeClr val="tx1"/>
                </a:solidFill>
              </a:rPr>
              <a:t>. </a:t>
            </a:r>
            <a:r>
              <a:rPr lang="en-US" sz="1400" dirty="0" err="1">
                <a:solidFill>
                  <a:schemeClr val="tx1"/>
                </a:solidFill>
              </a:rPr>
              <a:t>Stéfan</a:t>
            </a:r>
            <a:r>
              <a:rPr lang="en-US" sz="1400" dirty="0">
                <a:solidFill>
                  <a:schemeClr val="tx1"/>
                </a:solidFill>
              </a:rPr>
              <a:t> van der Walt and Nathaniel Smith. 2015. </a:t>
            </a:r>
            <a:r>
              <a:rPr lang="en-US" sz="1400" dirty="0" err="1">
                <a:solidFill>
                  <a:schemeClr val="tx1"/>
                </a:solidFill>
              </a:rPr>
              <a:t>Mpl</a:t>
            </a:r>
            <a:r>
              <a:rPr lang="en-US" sz="1400" dirty="0">
                <a:solidFill>
                  <a:schemeClr val="tx1"/>
                </a:solidFill>
              </a:rPr>
              <a:t> colormaps. https://</a:t>
            </a:r>
            <a:r>
              <a:rPr lang="en-US" sz="1400" dirty="0" err="1">
                <a:solidFill>
                  <a:schemeClr val="tx1"/>
                </a:solidFill>
              </a:rPr>
              <a:t>bids.github.io</a:t>
            </a:r>
            <a:r>
              <a:rPr lang="en-US" sz="1400" dirty="0">
                <a:solidFill>
                  <a:schemeClr val="tx1"/>
                </a:solidFill>
              </a:rPr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Henning </a:t>
            </a:r>
            <a:r>
              <a:rPr lang="en-GB" sz="1400" dirty="0" err="1">
                <a:solidFill>
                  <a:schemeClr val="tx1"/>
                </a:solidFill>
              </a:rPr>
              <a:t>Griethe</a:t>
            </a:r>
            <a:r>
              <a:rPr lang="en-GB" sz="1400" dirty="0">
                <a:solidFill>
                  <a:schemeClr val="tx1"/>
                </a:solidFill>
              </a:rPr>
              <a:t> et al. The Visualization of Uncertain Data: Methods and Problems. Computer Graphics, 18051 Rostock, Germany</a:t>
            </a:r>
            <a:r>
              <a:rPr lang="en-US" sz="1400" dirty="0">
                <a:solidFill>
                  <a:schemeClr val="tx1"/>
                </a:solidFill>
              </a:rPr>
              <a:t>. </a:t>
            </a:r>
            <a:r>
              <a:rPr lang="en-GB" sz="1400" dirty="0">
                <a:solidFill>
                  <a:schemeClr val="tx1"/>
                </a:solidFill>
              </a:rPr>
              <a:t>January 2006, 2,988 reads, 36 publications, 262 citations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Pang, A., </a:t>
            </a:r>
            <a:r>
              <a:rPr lang="en-GB" sz="1400" dirty="0" err="1">
                <a:solidFill>
                  <a:schemeClr val="tx1"/>
                </a:solidFill>
              </a:rPr>
              <a:t>Wittenbrink</a:t>
            </a:r>
            <a:r>
              <a:rPr lang="en-GB" sz="1400" dirty="0">
                <a:solidFill>
                  <a:schemeClr val="tx1"/>
                </a:solidFill>
              </a:rPr>
              <a:t>, C., </a:t>
            </a:r>
            <a:r>
              <a:rPr lang="en-GB" sz="1400" dirty="0" err="1">
                <a:solidFill>
                  <a:schemeClr val="tx1"/>
                </a:solidFill>
              </a:rPr>
              <a:t>Lodha</a:t>
            </a:r>
            <a:r>
              <a:rPr lang="en-GB" sz="1400" dirty="0">
                <a:solidFill>
                  <a:schemeClr val="tx1"/>
                </a:solidFill>
              </a:rPr>
              <a:t>., S.: Approaches to uncertainty visualization. The Visual Computer 13(8), 370–390 (1997)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R. Finger and A. M. </a:t>
            </a:r>
            <a:r>
              <a:rPr lang="en-CA" sz="1400" dirty="0" err="1">
                <a:solidFill>
                  <a:schemeClr val="tx1"/>
                </a:solidFill>
              </a:rPr>
              <a:t>Bisantz</a:t>
            </a:r>
            <a:r>
              <a:rPr lang="en-CA" sz="1400" dirty="0">
                <a:solidFill>
                  <a:schemeClr val="tx1"/>
                </a:solidFill>
              </a:rPr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>
                <a:solidFill>
                  <a:schemeClr val="tx1"/>
                </a:solidFill>
              </a:rPr>
              <a:t>K. Koh, B. Kim &amp; J. </a:t>
            </a:r>
            <a:r>
              <a:rPr lang="en-CA" sz="1400" dirty="0" err="1">
                <a:solidFill>
                  <a:schemeClr val="tx1"/>
                </a:solidFill>
              </a:rPr>
              <a:t>Seo</a:t>
            </a:r>
            <a:r>
              <a:rPr lang="en-CA" sz="1400" dirty="0">
                <a:solidFill>
                  <a:schemeClr val="tx1"/>
                </a:solidFill>
              </a:rPr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>
                <a:solidFill>
                  <a:schemeClr val="tx1"/>
                </a:solidFill>
              </a:rPr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>
                <a:solidFill>
                  <a:schemeClr val="tx1"/>
                </a:solidFill>
              </a:rPr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en-CA" sz="1400" dirty="0">
              <a:solidFill>
                <a:schemeClr val="tx1"/>
              </a:solidFill>
            </a:endParaRPr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>
                <a:solidFill>
                  <a:schemeClr val="tx1"/>
                </a:solidFill>
              </a:rPr>
              <a:t>Aasim</a:t>
            </a:r>
            <a:r>
              <a:rPr lang="en-CA" sz="1400" dirty="0">
                <a:solidFill>
                  <a:schemeClr val="tx1"/>
                </a:solidFill>
              </a:rPr>
              <a:t> Kamal · Parashar </a:t>
            </a:r>
            <a:r>
              <a:rPr lang="en-CA" sz="1400" dirty="0" err="1">
                <a:solidFill>
                  <a:schemeClr val="tx1"/>
                </a:solidFill>
              </a:rPr>
              <a:t>Dhakal</a:t>
            </a:r>
            <a:r>
              <a:rPr lang="en-CA" sz="1400" dirty="0">
                <a:solidFill>
                  <a:schemeClr val="tx1"/>
                </a:solidFill>
              </a:rPr>
              <a:t>, et al. Recent advances and challenges in uncertainty visualization: a survey. </a:t>
            </a:r>
            <a:r>
              <a:rPr lang="en-GB" sz="1400" dirty="0">
                <a:solidFill>
                  <a:schemeClr val="tx1"/>
                </a:solidFill>
              </a:rPr>
              <a:t>May 2021, Journal of Visualization 24(5):1-30</a:t>
            </a:r>
            <a:r>
              <a:rPr lang="en-CA" sz="1400" dirty="0">
                <a:solidFill>
                  <a:schemeClr val="tx1"/>
                </a:solidFill>
              </a:rPr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D931-5FB8-EAB7-E38F-8E81F84D4457}"/>
              </a:ext>
            </a:extLst>
          </p:cNvPr>
          <p:cNvSpPr txBox="1"/>
          <p:nvPr/>
        </p:nvSpPr>
        <p:spPr>
          <a:xfrm>
            <a:off x="267968" y="978174"/>
            <a:ext cx="8731878" cy="3930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 err="1"/>
              <a:t>Sathler</a:t>
            </a:r>
            <a:r>
              <a:rPr lang="en-CA" dirty="0"/>
              <a:t> et al. shows that Neural network models (MLP, LSTM, GRU) significantly outperforms traditional </a:t>
            </a:r>
            <a:br>
              <a:rPr lang="en-CA" dirty="0"/>
            </a:br>
            <a:r>
              <a:rPr lang="en-CA" dirty="0"/>
              <a:t>machine learning models. </a:t>
            </a:r>
            <a:br>
              <a:rPr lang="en-CA" dirty="0"/>
            </a:br>
            <a:endParaRPr lang="en-CA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Pang et al. introduced a wide variety of new uncertainty visualization methods like adding glyphs, </a:t>
            </a:r>
            <a:br>
              <a:rPr lang="en-GB" dirty="0"/>
            </a:br>
            <a:r>
              <a:rPr lang="en-GB" dirty="0"/>
              <a:t>adding geometry, modifying attributes, modifying geometry, animation and applied to many applications</a:t>
            </a:r>
            <a:br>
              <a:rPr lang="en-CA" dirty="0"/>
            </a:br>
            <a:r>
              <a:rPr lang="en-CA" dirty="0"/>
              <a:t>such as environmental visualization, surface interpolation, sonification, global illumination with radiosity, </a:t>
            </a:r>
            <a:br>
              <a:rPr lang="en-CA" dirty="0"/>
            </a:br>
            <a:r>
              <a:rPr lang="en-CA" dirty="0"/>
              <a:t>flow visualization, and figure animation.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endParaRPr lang="en-CA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Schneider et al. conducted research where three different uncertainty visualizations were produced: </a:t>
            </a:r>
            <a:br>
              <a:rPr lang="en-CA" dirty="0"/>
            </a:br>
            <a:r>
              <a:rPr lang="en-CA" dirty="0"/>
              <a:t>(1) forecast and uncertainty maps adjacent to one another; (2) the forecast map depicted in a color </a:t>
            </a:r>
            <a:br>
              <a:rPr lang="en-CA" dirty="0"/>
            </a:br>
            <a:r>
              <a:rPr lang="en-CA" dirty="0"/>
              <a:t>scheme, with the uncertainty shown by the transparency of the color; and (3) two maps that showed </a:t>
            </a:r>
            <a:br>
              <a:rPr lang="en-CA" dirty="0"/>
            </a:br>
            <a:r>
              <a:rPr lang="en-CA" dirty="0"/>
              <a:t>the lower and upper bounds of the forecast distribution at each location.</a:t>
            </a: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89940EB8-F40C-5EE2-F9A7-73DA319C0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3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AD931-5FB8-EAB7-E38F-8E81F84D4457}"/>
              </a:ext>
            </a:extLst>
          </p:cNvPr>
          <p:cNvSpPr txBox="1"/>
          <p:nvPr/>
        </p:nvSpPr>
        <p:spPr>
          <a:xfrm>
            <a:off x="267968" y="978174"/>
            <a:ext cx="8818440" cy="3607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Koh </a:t>
            </a:r>
            <a:r>
              <a:rPr lang="en-US" dirty="0"/>
              <a:t>et. al. </a:t>
            </a:r>
            <a:r>
              <a:rPr lang="en-CA" dirty="0"/>
              <a:t>present</a:t>
            </a:r>
            <a:r>
              <a:rPr lang="en-US" dirty="0"/>
              <a:t>ed</a:t>
            </a:r>
            <a:r>
              <a:rPr lang="en-CA" dirty="0"/>
              <a:t> a user study to observe the effect on users’ judgment </a:t>
            </a:r>
            <a:r>
              <a:rPr lang="en-US" dirty="0"/>
              <a:t>with </a:t>
            </a:r>
            <a:r>
              <a:rPr lang="en-CA" dirty="0"/>
              <a:t>Lateral Chromatic </a:t>
            </a:r>
            <a:br>
              <a:rPr lang="en-CA" dirty="0"/>
            </a:br>
            <a:r>
              <a:rPr lang="en-CA" dirty="0"/>
              <a:t>Aberration (LCA). LCA occurs when the lens does not focus all lights with different wavelengths to the </a:t>
            </a:r>
            <a:br>
              <a:rPr lang="en-CA" dirty="0"/>
            </a:br>
            <a:r>
              <a:rPr lang="en-CA" dirty="0"/>
              <a:t>same convergent point. Human eyes and eyeglasses help to compensate it.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Johnson et al. </a:t>
            </a:r>
            <a:r>
              <a:rPr lang="en-US" dirty="0"/>
              <a:t>shows that </a:t>
            </a:r>
            <a:r>
              <a:rPr lang="en-CA" dirty="0"/>
              <a:t>inconsistencies in lateral chromatic aberration can be used to detect tampering </a:t>
            </a:r>
            <a:br>
              <a:rPr lang="en-CA" dirty="0"/>
            </a:br>
            <a:r>
              <a:rPr lang="en-CA" dirty="0"/>
              <a:t>in visually plausible forgeries. They describe a computational technique for estimating lateral chromatic </a:t>
            </a:r>
            <a:br>
              <a:rPr lang="en-CA" dirty="0"/>
            </a:br>
            <a:r>
              <a:rPr lang="en-CA" dirty="0"/>
              <a:t>aberration by digital tampering in synthetic and real images.</a:t>
            </a:r>
            <a:br>
              <a:rPr lang="en-US" dirty="0"/>
            </a:br>
            <a:endParaRPr lang="en-US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CA" dirty="0"/>
              <a:t>Healey </a:t>
            </a:r>
            <a:r>
              <a:rPr lang="en-US" dirty="0"/>
              <a:t>et al. </a:t>
            </a:r>
            <a:r>
              <a:rPr lang="en-CA" dirty="0"/>
              <a:t>presents a new method for using texture to visualize multidimensional data elements </a:t>
            </a:r>
            <a:br>
              <a:rPr lang="en-CA" dirty="0"/>
            </a:br>
            <a:r>
              <a:rPr lang="en-CA" dirty="0"/>
              <a:t>arranged on an underlying three-dimensional field. </a:t>
            </a:r>
            <a:r>
              <a:rPr lang="en-US" dirty="0"/>
              <a:t>P</a:t>
            </a:r>
            <a:r>
              <a:rPr lang="en-CA" dirty="0" err="1"/>
              <a:t>erceptual</a:t>
            </a:r>
            <a:r>
              <a:rPr lang="en-CA" dirty="0"/>
              <a:t> texture elements are built by controlling </a:t>
            </a:r>
            <a:br>
              <a:rPr lang="en-CA" dirty="0"/>
            </a:br>
            <a:r>
              <a:rPr lang="en-CA" dirty="0"/>
              <a:t>three separate texture dimensions: height, density, and regularity.</a:t>
            </a:r>
          </a:p>
        </p:txBody>
      </p:sp>
      <p:sp>
        <p:nvSpPr>
          <p:cNvPr id="5" name="Google Shape;75;p16">
            <a:extLst>
              <a:ext uri="{FF2B5EF4-FFF2-40B4-BE49-F238E27FC236}">
                <a16:creationId xmlns:a16="http://schemas.microsoft.com/office/drawing/2014/main" id="{89940EB8-F40C-5EE2-F9A7-73DA319C0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Prior Work</a:t>
            </a:r>
            <a:endParaRPr sz="3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48743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4950</TotalTime>
  <Words>3089</Words>
  <Application>Microsoft Macintosh PowerPoint</Application>
  <PresentationFormat>On-screen Show (16:9)</PresentationFormat>
  <Paragraphs>636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Cambria Math</vt:lpstr>
      <vt:lpstr>Times New Roman</vt:lpstr>
      <vt:lpstr>Wingdings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Prior Work</vt:lpstr>
      <vt:lpstr>Prior Work</vt:lpstr>
      <vt:lpstr>Prior Work</vt:lpstr>
      <vt:lpstr>Prior Work</vt:lpstr>
      <vt:lpstr>Data Generation</vt:lpstr>
      <vt:lpstr>Uncertainty Data Generation Flow</vt:lpstr>
      <vt:lpstr>Predictive Algorithms</vt:lpstr>
      <vt:lpstr>Uncertainty Comparison among Models</vt:lpstr>
      <vt:lpstr>Uncertainty in Prediction</vt:lpstr>
      <vt:lpstr>Chromatic Abberation</vt:lpstr>
      <vt:lpstr>Architecture of CA</vt:lpstr>
      <vt:lpstr>CA on a Circle</vt:lpstr>
      <vt:lpstr>More Examples of CA Shapes</vt:lpstr>
      <vt:lpstr>Exploratory Designs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Type of Questions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Conclustions and Future Work</vt:lpstr>
      <vt:lpstr>Contributions of Thesis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dc:creator>sbrooks</dc:creator>
  <cp:lastModifiedBy>Rashid Islam</cp:lastModifiedBy>
  <cp:revision>87</cp:revision>
  <dcterms:modified xsi:type="dcterms:W3CDTF">2022-05-08T02:00:15Z</dcterms:modified>
</cp:coreProperties>
</file>